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7" r:id="rId2"/>
    <p:sldId id="378" r:id="rId3"/>
    <p:sldId id="424" r:id="rId4"/>
    <p:sldId id="430" r:id="rId5"/>
    <p:sldId id="431" r:id="rId6"/>
    <p:sldId id="434" r:id="rId7"/>
    <p:sldId id="433" r:id="rId8"/>
    <p:sldId id="432" r:id="rId9"/>
    <p:sldId id="435" r:id="rId10"/>
    <p:sldId id="426" r:id="rId11"/>
    <p:sldId id="446" r:id="rId12"/>
    <p:sldId id="417" r:id="rId13"/>
    <p:sldId id="421" r:id="rId14"/>
    <p:sldId id="422" r:id="rId15"/>
    <p:sldId id="423" r:id="rId16"/>
    <p:sldId id="418" r:id="rId17"/>
    <p:sldId id="428" r:id="rId18"/>
    <p:sldId id="437" r:id="rId19"/>
    <p:sldId id="439" r:id="rId20"/>
    <p:sldId id="429" r:id="rId21"/>
    <p:sldId id="441" r:id="rId22"/>
    <p:sldId id="442" r:id="rId23"/>
    <p:sldId id="444" r:id="rId24"/>
    <p:sldId id="443" r:id="rId25"/>
    <p:sldId id="445" r:id="rId26"/>
    <p:sldId id="440" r:id="rId27"/>
    <p:sldId id="438" r:id="rId28"/>
    <p:sldId id="261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06" autoAdjust="0"/>
    <p:restoredTop sz="95669" autoAdjust="0"/>
  </p:normalViewPr>
  <p:slideViewPr>
    <p:cSldViewPr snapToGrid="0">
      <p:cViewPr varScale="1">
        <p:scale>
          <a:sx n="70" d="100"/>
          <a:sy n="70" d="100"/>
        </p:scale>
        <p:origin x="6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EE036D-5FC8-43D2-83FE-75F7C18A622C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D397B-45C6-4C0E-B399-137B16E9942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284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US"/>
              <a:pPr lvl="0"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D397B-45C6-4C0E-B399-137B16E99429}" type="slidenum">
              <a:rPr lang="ko-KR" altLang="en-US" smtClean="0"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41116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US"/>
              <a:pPr lvl="0">
                <a:defRPr/>
              </a:pPr>
              <a:t>28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0588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50139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41653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57082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94904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5FECEFA-5F48-2A46-B503-C081AE55B4DE}" type="slidenum">
              <a:rPr lang="en-KR" smtClean="0"/>
              <a:pPr lvl="0">
                <a:defRPr/>
              </a:pPr>
              <a:t>16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47457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왼쪽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: Embedding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의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Filter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를 확인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.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각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Filter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의 기능은 저차원의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CNN Filter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기능과 유사</a:t>
            </a:r>
          </a:p>
          <a:p>
            <a:pPr algn="l"/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  </a:t>
            </a:r>
            <a:endParaRPr lang="en-US" altLang="ko-KR" b="0" i="0" dirty="0">
              <a:solidFill>
                <a:srgbClr val="555555"/>
              </a:solidFill>
              <a:effectLst/>
              <a:latin typeface="Noto Sans KR"/>
            </a:endParaRPr>
          </a:p>
          <a:p>
            <a:pPr algn="l"/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가운데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: Position Embedding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간의 유사성 확인</a:t>
            </a:r>
          </a:p>
          <a:p>
            <a:pPr algn="l"/>
            <a:endParaRPr lang="en-US" altLang="ko-KR" b="0" i="0" dirty="0">
              <a:solidFill>
                <a:srgbClr val="555555"/>
              </a:solidFill>
              <a:effectLst/>
              <a:latin typeface="Noto Sans KR"/>
            </a:endParaRPr>
          </a:p>
          <a:p>
            <a:pPr marL="171450" indent="-171450" algn="l">
              <a:buFontTx/>
              <a:buChar char="-"/>
            </a:pPr>
            <a:r>
              <a:rPr lang="en-US" altLang="ko-KR" b="0" i="0" dirty="0" err="1">
                <a:solidFill>
                  <a:srgbClr val="555555"/>
                </a:solidFill>
                <a:effectLst/>
                <a:latin typeface="Noto Sans KR"/>
              </a:rPr>
              <a:t>ViT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는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Projection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후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Position Embedding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을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Patch Representation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에 추가하는데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,</a:t>
            </a:r>
          </a:p>
          <a:p>
            <a:pPr marL="171450" indent="-171450" algn="l">
              <a:buFontTx/>
              <a:buChar char="-"/>
            </a:pP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가까운 패치 간의 유사도 높다는 것은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Input Patch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간의 공간정보가 잘 학습되었다고 할 수 있음</a:t>
            </a:r>
            <a:endParaRPr lang="en-US" altLang="ko-KR" b="0" i="0" dirty="0">
              <a:solidFill>
                <a:srgbClr val="555555"/>
              </a:solidFill>
              <a:effectLst/>
              <a:latin typeface="Noto Sans KR"/>
            </a:endParaRPr>
          </a:p>
          <a:p>
            <a:pPr marL="0" indent="0" algn="l">
              <a:buFontTx/>
              <a:buNone/>
            </a:pPr>
            <a:endParaRPr lang="en-US" altLang="ko-KR" b="0" i="0" dirty="0">
              <a:solidFill>
                <a:srgbClr val="555555"/>
              </a:solidFill>
              <a:effectLst/>
              <a:latin typeface="Noto Sans KR"/>
            </a:endParaRPr>
          </a:p>
          <a:p>
            <a:pPr marL="0" indent="0" algn="l">
              <a:buFontTx/>
              <a:buNone/>
            </a:pP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오른쪽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: 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이미지에서 각 픽셀 간 평균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attendance distance</a:t>
            </a:r>
          </a:p>
          <a:p>
            <a:pPr marL="171450" indent="-171450" algn="l">
              <a:buFontTx/>
              <a:buChar char="-"/>
            </a:pP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Attention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의 가중치를 기반으로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Image Space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의 평균 거리를 계산</a:t>
            </a:r>
          </a:p>
          <a:p>
            <a:pPr marL="171450" indent="-171450" algn="l">
              <a:buFontTx/>
              <a:buChar char="-"/>
            </a:pP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"Attention Distance" =  Receptive Field size in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CNN</a:t>
            </a:r>
          </a:p>
          <a:p>
            <a:pPr marL="171450" indent="-171450" algn="l">
              <a:buFontTx/>
              <a:buChar char="-"/>
            </a:pP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낮은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Layer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의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Self-attention Head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는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CNN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처럼 </a:t>
            </a:r>
            <a:r>
              <a:rPr lang="en-US" altLang="ko-KR" b="0" i="0" dirty="0">
                <a:solidFill>
                  <a:srgbClr val="555555"/>
                </a:solidFill>
                <a:effectLst/>
                <a:latin typeface="Noto Sans KR"/>
              </a:rPr>
              <a:t>"Localization" </a:t>
            </a:r>
            <a:r>
              <a:rPr lang="ko-KR" altLang="en-US" b="0" i="0" dirty="0">
                <a:solidFill>
                  <a:srgbClr val="555555"/>
                </a:solidFill>
                <a:effectLst/>
                <a:latin typeface="Noto Sans KR"/>
              </a:rPr>
              <a:t>효과를 보임</a:t>
            </a:r>
          </a:p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D397B-45C6-4C0E-B399-137B16E99429}" type="slidenum">
              <a:rPr lang="ko-KR" altLang="en-US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1790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Attention</a:t>
            </a: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Map</a:t>
            </a:r>
          </a:p>
          <a:p>
            <a:pPr>
              <a:lnSpc>
                <a:spcPct val="150000"/>
              </a:lnSpc>
            </a:pPr>
            <a:b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이미지를 모델에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forwarding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후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attention weight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측정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b="0" i="0" dirty="0">
              <a:effectLst/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모든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Self-attention layer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에 대하여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1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을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수행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b="0" i="0" dirty="0">
              <a:effectLst/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3. Weighted sum of the value vectors</a:t>
            </a:r>
            <a:endParaRPr lang="ko-KR" altLang="en-US" b="0" i="0" dirty="0">
              <a:effectLst/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D397B-45C6-4C0E-B399-137B16E99429}" type="slidenum">
              <a:rPr lang="ko-KR" altLang="en-US" smtClean="0"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400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107B0-3CC5-74A3-3D2F-1666EC458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CB8772-4BEB-4F7A-16AA-870F644782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CDA9D-D07D-6985-E7F7-1DC43A806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96397-FA87-6ACE-7560-7101F177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B81C8-DA78-F54E-150D-B506FEF2B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5035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B39D-D33F-8B13-9530-470A8AF1C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B650A-E0AF-F857-FD79-EE1277BE21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4DF03-CF5E-081C-12C8-2C9813765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D92A6-35AB-38BB-B6B8-44AEE980C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E0DC8-FFE0-1066-3FAA-3D40FACA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8384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4BBBEE-C887-FDEB-9D09-515AA2A0E2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60451-E9E0-97BA-33DC-9567D1271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7DB7E-4338-0718-711B-C85B6D22A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4D32E-6743-092B-3FB7-893261D30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74059-B089-D2A5-7DC9-4D79695E9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4552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20AEC-799E-E984-CBED-039C8381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4DE0F-894C-2CC2-6486-8BA515FDF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99C26-19C0-3165-C072-C31BB54B1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453B0-7FD2-E357-C311-BA61F17B2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61007-8A83-82FA-A640-5865D0EFC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7595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E70FC-73E8-57B3-0772-5CD5482D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DB5DF-05DD-7F7D-F462-A37A00159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DA05C-E614-08C2-C3B4-036079283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BD45B-6968-FC3D-FE58-DC1B9C240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503EE-B937-584D-8A31-1522EF0A3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7081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708CA-33D3-D9D3-5DD8-9E9C4756F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27BE2-CD97-ED64-37D0-3C8374B60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6EA8AA-1259-3333-C2F3-8F2E2C430D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C4CF7-3ECA-52C2-D328-74432F8D7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910548-CFE5-2814-B829-FBED86F92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247D5-B016-552B-667F-18853704A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0916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0038-74E9-8F56-01AB-1D805BB63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6B98F-557E-B63B-4CE0-E6DA42018E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1115E3-8427-BE2C-8616-40341F7F8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D6D536-8CF7-D5EF-A490-078678AD8C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FB6648-D224-6278-5CC2-1F2B16E8FB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9FD2B4-C416-6930-4EA0-EAAC138BC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2E3147-FFB2-E2F3-008D-824AEA365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D30BEF-60F2-70D1-1B80-95031055B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780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545F7-881A-5BED-59AF-C535C574E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641777-FEC9-49ED-6402-47B065E31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9E1A95-BBBC-D417-20A0-A9CA706D7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D0D4C-D529-1E4F-622D-A494B8D42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985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79E1E3-CFC7-6687-89AD-628C56F40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66E4B-8C93-1A3D-AEC5-8CBA7CBAD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0C7AF-A25B-B676-286F-E9ECB1C57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8637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93ACD-4F44-8C0D-8B36-66242D6E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BD4A9-53D8-DF07-769E-228900049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B825F3-20BF-B81B-C4D4-4878747B1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207FA-AAE5-D94E-AFD9-1ADD03D93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661B2-D46B-8070-00AA-58FD1FC63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AF4F9-69AD-A344-BDE0-757A1C5F0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4037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09D94-F19E-2A63-713C-6012FA0CF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A97FB4-9747-79AB-2623-396125B3F2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15374-D677-EF40-B200-D3768B896E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952479-39D2-D13E-4CFE-D022B72CE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B541C9-FD13-A974-6273-D28EF3BB8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44D27-08E3-9613-7105-23F4CA18F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9554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1B7207-0DFE-8F6B-613A-29318D1BA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23A8E-C711-7264-1D19-DB158032A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FABC8-2EED-A532-139B-5BA4648A3A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44198-B312-471B-9822-F09E4C012C3D}" type="datetimeFigureOut">
              <a:rPr lang="ko-KR" altLang="en-US" smtClean="0"/>
              <a:t>2023-03-18</a:t>
            </a:fld>
            <a:endParaRPr lang="ko-KR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E11A0-2D22-5472-CA6D-BA57228EB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018C-6E2D-789A-7AA4-6DCECB7F6E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6E777-B164-449B-8424-08CCE1A44AD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7620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9C2B2C-91CD-E142-B35D-E2E56B4DA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fld>
            <a:endParaRPr lang="en-KR" sz="14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E8AAA2E-604D-FA4A-B6E0-A38BA5DA262C}"/>
              </a:ext>
            </a:extLst>
          </p:cNvPr>
          <p:cNvGrpSpPr/>
          <p:nvPr/>
        </p:nvGrpSpPr>
        <p:grpSpPr>
          <a:xfrm>
            <a:off x="846310" y="2373825"/>
            <a:ext cx="10712611" cy="2859919"/>
            <a:chOff x="804283" y="3990838"/>
            <a:chExt cx="10712611" cy="2102076"/>
          </a:xfrm>
        </p:grpSpPr>
        <p:cxnSp>
          <p:nvCxnSpPr>
            <p:cNvPr id="6" name="직선 연결선[R] 5">
              <a:extLst>
                <a:ext uri="{FF2B5EF4-FFF2-40B4-BE49-F238E27FC236}">
                  <a16:creationId xmlns:a16="http://schemas.microsoft.com/office/drawing/2014/main" id="{D260D9F4-53D9-C546-ABD0-6B2DB971826C}"/>
                </a:ext>
              </a:extLst>
            </p:cNvPr>
            <p:cNvCxnSpPr>
              <a:cxnSpLocks/>
            </p:cNvCxnSpPr>
            <p:nvPr/>
          </p:nvCxnSpPr>
          <p:spPr>
            <a:xfrm>
              <a:off x="804283" y="4397276"/>
              <a:ext cx="10527398" cy="0"/>
            </a:xfrm>
            <a:prstGeom prst="line">
              <a:avLst/>
            </a:prstGeom>
            <a:ln w="38100">
              <a:solidFill>
                <a:srgbClr val="A0332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2A51BC7-14CF-6F48-BF75-BE8B8B9881A5}"/>
                </a:ext>
              </a:extLst>
            </p:cNvPr>
            <p:cNvSpPr txBox="1"/>
            <p:nvPr/>
          </p:nvSpPr>
          <p:spPr>
            <a:xfrm>
              <a:off x="804283" y="3990838"/>
              <a:ext cx="10712611" cy="4298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Vision Transformer (</a:t>
              </a:r>
              <a:r>
                <a:rPr kumimoji="1" lang="en-US" altLang="ko-Kore-KR" sz="32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ViT</a:t>
              </a:r>
              <a:r>
                <a:rPr kumimoji="1" lang="en-US" altLang="ko-Kore-KR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94DF41C-9AF5-F84C-A87A-7342F34147CA}"/>
                </a:ext>
              </a:extLst>
            </p:cNvPr>
            <p:cNvSpPr txBox="1"/>
            <p:nvPr/>
          </p:nvSpPr>
          <p:spPr>
            <a:xfrm>
              <a:off x="8772904" y="4962899"/>
              <a:ext cx="2558777" cy="11300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kumimoji="1" lang="ko-KR" alt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문학준</a:t>
              </a:r>
              <a:endParaRPr kumimoji="1" lang="en-US" altLang="ko-KR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r">
                <a:lnSpc>
                  <a:spcPct val="120000"/>
                </a:lnSpc>
              </a:pPr>
              <a:r>
                <a:rPr kumimoji="1" lang="en-US" altLang="ko-KR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gloriel621@gmail.com</a:t>
              </a:r>
            </a:p>
            <a:p>
              <a:pPr algn="r">
                <a:lnSpc>
                  <a:spcPct val="120000"/>
                </a:lnSpc>
              </a:pPr>
              <a:endParaRPr kumimoji="1" lang="en-US" altLang="ko-KR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r">
                <a:lnSpc>
                  <a:spcPct val="120000"/>
                </a:lnSpc>
              </a:pPr>
              <a:r>
                <a:rPr kumimoji="1" lang="en-US" altLang="ko-KR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21.03.2023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>
            <a:extLst>
              <a:ext uri="{FF2B5EF4-FFF2-40B4-BE49-F238E27FC236}">
                <a16:creationId xmlns:a16="http://schemas.microsoft.com/office/drawing/2014/main" id="{A37E0EA1-0FB9-1FB7-D048-1862B1215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Methods</a:t>
            </a:r>
            <a:endParaRPr lang="ko-Kore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003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C4EFC1A-5866-B60E-0524-44636D4CD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075" y="0"/>
            <a:ext cx="99758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111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880CFF0-D103-A026-F333-CCDB98F7C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945" y="298124"/>
            <a:ext cx="9350110" cy="5002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460453-C667-1544-FFFC-1EFF23606AA7}"/>
              </a:ext>
            </a:extLst>
          </p:cNvPr>
          <p:cNvSpPr txBox="1"/>
          <p:nvPr/>
        </p:nvSpPr>
        <p:spPr>
          <a:xfrm>
            <a:off x="1302183" y="5136113"/>
            <a:ext cx="6523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patches for 1d embeddings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Able to use CNN feature maps instead of images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2611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880CFF0-D103-A026-F333-CCDB98F7C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945" y="298124"/>
            <a:ext cx="9350110" cy="5002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13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460453-C667-1544-FFFC-1EFF23606AA7}"/>
              </a:ext>
            </a:extLst>
          </p:cNvPr>
          <p:cNvSpPr txBox="1"/>
          <p:nvPr/>
        </p:nvSpPr>
        <p:spPr>
          <a:xfrm>
            <a:off x="-63299" y="2343931"/>
            <a:ext cx="29684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2-1. Make patch embeddings</a:t>
            </a:r>
            <a:b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re-combine the patches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BF4C93-475B-723F-A303-8E5DC5BEC8D6}"/>
              </a:ext>
            </a:extLst>
          </p:cNvPr>
          <p:cNvSpPr txBox="1"/>
          <p:nvPr/>
        </p:nvSpPr>
        <p:spPr>
          <a:xfrm>
            <a:off x="-278296" y="5005291"/>
            <a:ext cx="296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2-2. Make class tokens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C13308-6200-8E6D-FDD4-D830FCD29817}"/>
              </a:ext>
            </a:extLst>
          </p:cNvPr>
          <p:cNvSpPr txBox="1"/>
          <p:nvPr/>
        </p:nvSpPr>
        <p:spPr>
          <a:xfrm>
            <a:off x="495475" y="5361371"/>
            <a:ext cx="62351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 Similar to CLS token of BERT,  add a learnable “class token”</a:t>
            </a:r>
          </a:p>
          <a:p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Works as a classification label of previous </a:t>
            </a:r>
            <a:endParaRPr lang="ko-KR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772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880CFF0-D103-A026-F333-CCDB98F7C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945" y="298124"/>
            <a:ext cx="9350110" cy="5002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14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BF4C93-475B-723F-A303-8E5DC5BEC8D6}"/>
              </a:ext>
            </a:extLst>
          </p:cNvPr>
          <p:cNvSpPr txBox="1"/>
          <p:nvPr/>
        </p:nvSpPr>
        <p:spPr>
          <a:xfrm>
            <a:off x="188493" y="5143700"/>
            <a:ext cx="412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2-3. Make position embedding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C13308-6200-8E6D-FDD4-D830FCD29817}"/>
              </a:ext>
            </a:extLst>
          </p:cNvPr>
          <p:cNvSpPr txBox="1"/>
          <p:nvPr/>
        </p:nvSpPr>
        <p:spPr>
          <a:xfrm>
            <a:off x="959301" y="5513032"/>
            <a:ext cx="6753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 Added 1d position embeddings for positional information</a:t>
            </a:r>
          </a:p>
          <a:p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2d embeddings did not have significant performance gains compared to 1d </a:t>
            </a:r>
            <a:endParaRPr lang="ko-KR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404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15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BF4C93-475B-723F-A303-8E5DC5BEC8D6}"/>
              </a:ext>
            </a:extLst>
          </p:cNvPr>
          <p:cNvSpPr txBox="1"/>
          <p:nvPr/>
        </p:nvSpPr>
        <p:spPr>
          <a:xfrm>
            <a:off x="3497373" y="1398699"/>
            <a:ext cx="5197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Example</a:t>
            </a:r>
            <a:endParaRPr lang="ko-KR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6AA1B67-1F3C-4A2E-E4E8-73386E73F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775" y="2085975"/>
            <a:ext cx="8934450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1592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16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28D134D-455E-1B52-5762-F72BEFF8D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556" y="2577547"/>
            <a:ext cx="8900888" cy="14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CD9BD7A-CD91-31A4-19FE-10B2704C7536}"/>
              </a:ext>
            </a:extLst>
          </p:cNvPr>
          <p:cNvCxnSpPr>
            <a:cxnSpLocks/>
          </p:cNvCxnSpPr>
          <p:nvPr/>
        </p:nvCxnSpPr>
        <p:spPr>
          <a:xfrm>
            <a:off x="2478156" y="2054087"/>
            <a:ext cx="0" cy="940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E792CF3-8E66-320D-0A64-09D083BB9F91}"/>
              </a:ext>
            </a:extLst>
          </p:cNvPr>
          <p:cNvCxnSpPr>
            <a:cxnSpLocks/>
          </p:cNvCxnSpPr>
          <p:nvPr/>
        </p:nvCxnSpPr>
        <p:spPr>
          <a:xfrm flipV="1">
            <a:off x="2736573" y="3578087"/>
            <a:ext cx="0" cy="874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135621E-22AD-044D-5596-8F3C6F3D704F}"/>
              </a:ext>
            </a:extLst>
          </p:cNvPr>
          <p:cNvSpPr txBox="1"/>
          <p:nvPr/>
        </p:nvSpPr>
        <p:spPr>
          <a:xfrm>
            <a:off x="1785380" y="1607691"/>
            <a:ext cx="412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MSA: Multi-Head Self Attention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C4EC9D-7C57-2B5C-F92C-9F9513DD0F0E}"/>
              </a:ext>
            </a:extLst>
          </p:cNvPr>
          <p:cNvSpPr txBox="1"/>
          <p:nvPr/>
        </p:nvSpPr>
        <p:spPr>
          <a:xfrm>
            <a:off x="2502906" y="4452730"/>
            <a:ext cx="4958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MLP: Multi Layer Perceptron </a:t>
            </a:r>
            <a:b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(=FCN + linear transformation in each hidden layer)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DACE0F9-87BE-A04B-ABE2-73A3B54092C8}"/>
              </a:ext>
            </a:extLst>
          </p:cNvPr>
          <p:cNvCxnSpPr>
            <a:cxnSpLocks/>
          </p:cNvCxnSpPr>
          <p:nvPr/>
        </p:nvCxnSpPr>
        <p:spPr>
          <a:xfrm flipV="1">
            <a:off x="1785380" y="3976515"/>
            <a:ext cx="675861" cy="1358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1977AE8-D944-FE36-27A3-84DE14FA9E5A}"/>
              </a:ext>
            </a:extLst>
          </p:cNvPr>
          <p:cNvSpPr txBox="1"/>
          <p:nvPr/>
        </p:nvSpPr>
        <p:spPr>
          <a:xfrm>
            <a:off x="674028" y="5362230"/>
            <a:ext cx="412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LN: Linear Normalization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9014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>
            <a:extLst>
              <a:ext uri="{FF2B5EF4-FFF2-40B4-BE49-F238E27FC236}">
                <a16:creationId xmlns:a16="http://schemas.microsoft.com/office/drawing/2014/main" id="{A37E0EA1-0FB9-1FB7-D048-1862B1215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Experiments</a:t>
            </a:r>
            <a:endParaRPr lang="ko-Kore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725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F5EAA93C-CF05-7B17-76C4-D47F9C02F174}"/>
              </a:ext>
            </a:extLst>
          </p:cNvPr>
          <p:cNvSpPr txBox="1"/>
          <p:nvPr/>
        </p:nvSpPr>
        <p:spPr>
          <a:xfrm>
            <a:off x="1407693" y="1294909"/>
            <a:ext cx="55033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Pre-Train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1. ImageNet - 1k (1.3 M)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 ImageNet - 21k (14 M) 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3. JFT - 18k (303M)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Hyperparameters</a:t>
            </a:r>
            <a:b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  </a:t>
            </a:r>
            <a:r>
              <a:rPr lang="en-US" altLang="ko-KR" sz="1600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- Optimizer : </a:t>
            </a:r>
            <a:r>
              <a:rPr lang="en-US" altLang="ko-KR" sz="1600" b="1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Adam</a:t>
            </a:r>
            <a:endParaRPr lang="en-US" altLang="ko-KR" sz="1600" b="0" i="0" dirty="0">
              <a:effectLst/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ko-KR" sz="1600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 - Batch Size : 4096</a:t>
            </a:r>
          </a:p>
          <a:p>
            <a:pPr algn="l">
              <a:lnSpc>
                <a:spcPct val="150000"/>
              </a:lnSpc>
            </a:pPr>
            <a:r>
              <a:rPr lang="en-US" altLang="ko-KR" sz="1600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 - Weight Decay : 0.1 </a:t>
            </a:r>
            <a: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~</a:t>
            </a:r>
            <a:endParaRPr lang="ko-KR" altLang="en-US" sz="1600" b="0" i="0" dirty="0">
              <a:effectLst/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D1FF82-7E25-7FD7-EDF4-7E57807036E4}"/>
              </a:ext>
            </a:extLst>
          </p:cNvPr>
          <p:cNvSpPr txBox="1"/>
          <p:nvPr/>
        </p:nvSpPr>
        <p:spPr>
          <a:xfrm>
            <a:off x="5870711" y="1267906"/>
            <a:ext cx="5420140" cy="4982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ImageNet with cleaned-up labels (Beyer et al., 2020)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CIFAR-10/100  (</a:t>
            </a:r>
            <a:r>
              <a:rPr lang="en-US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Krizhevsky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2009)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Oxford-IIIT Pets (</a:t>
            </a:r>
            <a:r>
              <a:rPr lang="en-US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Parkhi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al.,2012)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Oxford Flowers-102 (</a:t>
            </a:r>
            <a:r>
              <a:rPr lang="en-US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Nilsback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Zisserman, 2008)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fr-FR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19-task VTAB classification suite (</a:t>
            </a:r>
            <a:r>
              <a:rPr lang="fr-FR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Zhai</a:t>
            </a:r>
            <a:r>
              <a:rPr lang="fr-FR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2019b)</a:t>
            </a:r>
          </a:p>
          <a:p>
            <a:pPr>
              <a:lnSpc>
                <a:spcPct val="150000"/>
              </a:lnSpc>
            </a:pPr>
            <a:br>
              <a:rPr lang="fr-FR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Hyperparameters</a:t>
            </a:r>
          </a:p>
          <a:p>
            <a:pPr>
              <a:lnSpc>
                <a:spcPct val="150000"/>
              </a:lnSpc>
            </a:pPr>
            <a:r>
              <a:rPr lang="fr-FR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fr-FR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Optimizer</a:t>
            </a:r>
            <a:r>
              <a:rPr lang="fr-FR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SGD</a:t>
            </a:r>
          </a:p>
          <a:p>
            <a:pPr>
              <a:lnSpc>
                <a:spcPct val="150000"/>
              </a:lnSpc>
            </a:pPr>
            <a:r>
              <a:rPr lang="fr-FR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- Batch Size : 512</a:t>
            </a:r>
          </a:p>
          <a:p>
            <a:pPr>
              <a:lnSpc>
                <a:spcPct val="150000"/>
              </a:lnSpc>
            </a:pPr>
            <a:r>
              <a:rPr lang="fr-FR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fr-FR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Resolution</a:t>
            </a:r>
            <a:r>
              <a:rPr lang="fr-FR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fr-FR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ViT-L</a:t>
            </a:r>
            <a:r>
              <a:rPr lang="fr-FR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/16 - 512,  </a:t>
            </a:r>
            <a:r>
              <a:rPr lang="fr-FR" altLang="ko-KR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</a:t>
            </a:r>
            <a:r>
              <a:rPr lang="fr-FR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-H/14 - 518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제목 7">
            <a:extLst>
              <a:ext uri="{FF2B5EF4-FFF2-40B4-BE49-F238E27FC236}">
                <a16:creationId xmlns:a16="http://schemas.microsoft.com/office/drawing/2014/main" id="{D8625866-9042-52FA-F019-CA38B304A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60" y="503084"/>
            <a:ext cx="5724940" cy="431788"/>
          </a:xfrm>
        </p:spPr>
        <p:txBody>
          <a:bodyPr>
            <a:noAutofit/>
          </a:bodyPr>
          <a:lstStyle/>
          <a:p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Experiment setup</a:t>
            </a:r>
            <a:endParaRPr lang="ko-Kore-KR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230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F5EAA93C-CF05-7B17-76C4-D47F9C02F174}"/>
              </a:ext>
            </a:extLst>
          </p:cNvPr>
          <p:cNvSpPr txBox="1"/>
          <p:nvPr/>
        </p:nvSpPr>
        <p:spPr>
          <a:xfrm>
            <a:off x="1568439" y="2839602"/>
            <a:ext cx="9055121" cy="2910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ViT</a:t>
            </a:r>
            <a:r>
              <a:rPr lang="en-US" altLang="ko-KR" sz="20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-L/N</a:t>
            </a:r>
            <a:b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      - (N as size of patches, inverse proportion to sequence length and computational complexity)</a:t>
            </a:r>
            <a:endParaRPr lang="ko-KR" altLang="en-US" sz="1600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ResNet</a:t>
            </a:r>
            <a:r>
              <a:rPr lang="en-US" altLang="ko-KR" sz="20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modified (</a:t>
            </a:r>
            <a:r>
              <a:rPr lang="en-US" altLang="ko-KR" sz="2000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BiT</a:t>
            </a:r>
            <a:r>
              <a:rPr lang="en-US" altLang="ko-KR" sz="20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)</a:t>
            </a:r>
            <a:b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      - Batch Normalization</a:t>
            </a:r>
            <a:r>
              <a:rPr lang="ko-KR" altLang="en-US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을</a:t>
            </a:r>
            <a: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Group Normalization</a:t>
            </a:r>
            <a:r>
              <a:rPr lang="ko-KR" altLang="en-US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으로 변경</a:t>
            </a:r>
            <a:b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20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Hybrid </a:t>
            </a:r>
            <a:b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      - </a:t>
            </a:r>
            <a:r>
              <a:rPr lang="en-US" altLang="ko-KR" sz="1600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ResNet</a:t>
            </a:r>
            <a:r>
              <a:rPr lang="ko-KR" altLang="en-US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의 </a:t>
            </a:r>
            <a: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Intermediate Feature Map</a:t>
            </a:r>
            <a:r>
              <a:rPr lang="ko-KR" altLang="en-US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을 입력으로 사용 → </a:t>
            </a:r>
            <a: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Patch Size 1x1 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      - </a:t>
            </a:r>
            <a:r>
              <a:rPr lang="en-US" altLang="ko-KR" sz="1600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ResNet</a:t>
            </a:r>
            <a:r>
              <a:rPr lang="en-US" altLang="ko-KR" sz="16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with different sequence lengths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29BB91C-D824-EDD3-88CA-93023EFAF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09253" y="505542"/>
            <a:ext cx="6973494" cy="1900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3037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37DC17-D6DE-CC44-A672-B93F588DF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572" y="1518374"/>
            <a:ext cx="10397528" cy="4569953"/>
          </a:xfrm>
        </p:spPr>
        <p:txBody>
          <a:bodyPr>
            <a:normAutofit/>
          </a:bodyPr>
          <a:lstStyle/>
          <a:p>
            <a:pPr marL="317500" indent="-317500">
              <a:lnSpc>
                <a:spcPct val="150000"/>
              </a:lnSpc>
            </a:pPr>
            <a:r>
              <a:rPr kumimoji="1" lang="en-US" altLang="ko-Kore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</a:t>
            </a:r>
          </a:p>
          <a:p>
            <a:pPr marL="317500" indent="-317500">
              <a:lnSpc>
                <a:spcPct val="150000"/>
              </a:lnSpc>
            </a:pPr>
            <a:r>
              <a:rPr kumimoji="1" lang="en-US" altLang="ko-Kore-KR" sz="2400" strike="sngStrike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Previous works</a:t>
            </a:r>
          </a:p>
          <a:p>
            <a:pPr marL="317500" indent="-317500">
              <a:lnSpc>
                <a:spcPct val="150000"/>
              </a:lnSpc>
            </a:pPr>
            <a:r>
              <a:rPr kumimoji="1" lang="en-US" altLang="ko-Kore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Methods</a:t>
            </a:r>
          </a:p>
          <a:p>
            <a:pPr marL="317500" indent="-317500">
              <a:lnSpc>
                <a:spcPct val="150000"/>
              </a:lnSpc>
            </a:pPr>
            <a:r>
              <a:rPr kumimoji="1" lang="en-US" altLang="ko-Kore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Experiments</a:t>
            </a:r>
          </a:p>
          <a:p>
            <a:pPr marL="317500" indent="-317500">
              <a:lnSpc>
                <a:spcPct val="150000"/>
              </a:lnSpc>
            </a:pPr>
            <a:r>
              <a:rPr kumimoji="1" lang="en-US" altLang="ko-Kore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Conclusion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668BDACD-483A-B44B-8111-970860D0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86" y="6356352"/>
            <a:ext cx="2743200" cy="365125"/>
          </a:xfrm>
        </p:spPr>
        <p:txBody>
          <a:bodyPr/>
          <a:lstStyle/>
          <a:p>
            <a:fld id="{7883D30E-07AA-4246-8E4E-289004EA4189}" type="slidenum">
              <a:rPr lang="en-K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fld>
            <a:endParaRPr lang="en-KR" sz="14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51890378-71C6-0649-A6C8-AC0FD6AC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536" y="32401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ore-K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ko-Kore-KR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547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3FAF09DF-13AA-426D-9BBD-3C01FCC40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1595438"/>
            <a:ext cx="11791950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F8065F-E9ED-B31B-F927-D8DEA728F1CC}"/>
              </a:ext>
            </a:extLst>
          </p:cNvPr>
          <p:cNvSpPr/>
          <p:nvPr/>
        </p:nvSpPr>
        <p:spPr>
          <a:xfrm>
            <a:off x="2882348" y="2484783"/>
            <a:ext cx="1517374" cy="20474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7">
            <a:extLst>
              <a:ext uri="{FF2B5EF4-FFF2-40B4-BE49-F238E27FC236}">
                <a16:creationId xmlns:a16="http://schemas.microsoft.com/office/drawing/2014/main" id="{3902CE39-61DE-201D-C31C-083F94BEF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60" y="503084"/>
            <a:ext cx="5724940" cy="431788"/>
          </a:xfrm>
        </p:spPr>
        <p:txBody>
          <a:bodyPr>
            <a:noAutofit/>
          </a:bodyPr>
          <a:lstStyle/>
          <a:p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4.2 Comparison to state of the art</a:t>
            </a:r>
            <a:endParaRPr lang="ko-Kore-KR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662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49D63610-0039-9980-47A6-F5904D213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1011306"/>
            <a:ext cx="113919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C7492F-9F69-1A8D-1F7C-DB75BE523F59}"/>
              </a:ext>
            </a:extLst>
          </p:cNvPr>
          <p:cNvSpPr txBox="1"/>
          <p:nvPr/>
        </p:nvSpPr>
        <p:spPr>
          <a:xfrm>
            <a:off x="523460" y="4945835"/>
            <a:ext cx="6096000" cy="1286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nb-NO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ImageNet-1k(1.3 M) / ImageNet-21k(14 M) / JFT-18k(303M)</a:t>
            </a:r>
            <a:endParaRPr lang="nb-NO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Pre-training</a:t>
            </a: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에서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set</a:t>
            </a: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이 클수록 </a:t>
            </a:r>
            <a:r>
              <a:rPr lang="en-US" altLang="ko-KR" b="0" i="0" dirty="0" err="1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ViT</a:t>
            </a: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가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좋고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작으면 좋지 않음</a:t>
            </a:r>
            <a:endParaRPr lang="en-US" altLang="ko-KR" b="0" i="0" dirty="0">
              <a:effectLst/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원인</a:t>
            </a: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: No image-specific inductive bias</a:t>
            </a:r>
            <a:endParaRPr lang="ko-KR" altLang="en-US" b="0" i="0" dirty="0">
              <a:effectLst/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6" name="제목 7">
            <a:extLst>
              <a:ext uri="{FF2B5EF4-FFF2-40B4-BE49-F238E27FC236}">
                <a16:creationId xmlns:a16="http://schemas.microsoft.com/office/drawing/2014/main" id="{B97BD046-C540-F50F-E852-B37194B95F34}"/>
              </a:ext>
            </a:extLst>
          </p:cNvPr>
          <p:cNvSpPr txBox="1">
            <a:spLocks/>
          </p:cNvSpPr>
          <p:nvPr/>
        </p:nvSpPr>
        <p:spPr>
          <a:xfrm>
            <a:off x="371060" y="503084"/>
            <a:ext cx="5724940" cy="4317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4.3 Performance at pre-training</a:t>
            </a:r>
            <a:endParaRPr lang="ko-Kore-KR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3537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0426FD02-D95D-8DEC-2F11-E85DA0ACE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237" y="1082330"/>
            <a:ext cx="8987511" cy="3795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0FDEB2-AEF3-7C43-C808-E9089F76694E}"/>
              </a:ext>
            </a:extLst>
          </p:cNvPr>
          <p:cNvSpPr txBox="1"/>
          <p:nvPr/>
        </p:nvSpPr>
        <p:spPr>
          <a:xfrm>
            <a:off x="760962" y="5025055"/>
            <a:ext cx="8142406" cy="1286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x</a:t>
            </a: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축 </a:t>
            </a: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: pre-training</a:t>
            </a: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의 </a:t>
            </a: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computation cost / y</a:t>
            </a: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축 </a:t>
            </a: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: accuracy</a:t>
            </a:r>
          </a:p>
          <a:p>
            <a:pPr>
              <a:lnSpc>
                <a:spcPct val="150000"/>
              </a:lnSpc>
            </a:pPr>
            <a:r>
              <a:rPr lang="en-US" altLang="ko-KR" b="0" i="0" dirty="0" err="1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ViT</a:t>
            </a: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&gt; </a:t>
            </a:r>
            <a:r>
              <a:rPr lang="en-US" altLang="ko-KR" b="0" i="0" dirty="0" err="1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BiT</a:t>
            </a:r>
            <a:endParaRPr lang="en-US" altLang="ko-KR" b="0" i="0" dirty="0">
              <a:effectLst/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b="0" i="0" dirty="0" err="1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ViT</a:t>
            </a: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의 성능이 포화</a:t>
            </a:r>
            <a:r>
              <a:rPr lang="en-US" altLang="ko-KR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(Saturate) </a:t>
            </a:r>
            <a:r>
              <a:rPr lang="ko-KR" altLang="en-US" b="0" i="0" dirty="0">
                <a:effectLst/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되지 않음 → 성능이 더 좋아질 수 있음</a:t>
            </a:r>
          </a:p>
        </p:txBody>
      </p:sp>
      <p:sp>
        <p:nvSpPr>
          <p:cNvPr id="9" name="제목 7">
            <a:extLst>
              <a:ext uri="{FF2B5EF4-FFF2-40B4-BE49-F238E27FC236}">
                <a16:creationId xmlns:a16="http://schemas.microsoft.com/office/drawing/2014/main" id="{63E41559-51AA-5E43-D426-454C8C45A693}"/>
              </a:ext>
            </a:extLst>
          </p:cNvPr>
          <p:cNvSpPr txBox="1">
            <a:spLocks/>
          </p:cNvSpPr>
          <p:nvPr/>
        </p:nvSpPr>
        <p:spPr>
          <a:xfrm>
            <a:off x="371060" y="503084"/>
            <a:ext cx="5724940" cy="4317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4.4 Scaling study : Size of models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4500668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7">
            <a:extLst>
              <a:ext uri="{FF2B5EF4-FFF2-40B4-BE49-F238E27FC236}">
                <a16:creationId xmlns:a16="http://schemas.microsoft.com/office/drawing/2014/main" id="{63E41559-51AA-5E43-D426-454C8C45A693}"/>
              </a:ext>
            </a:extLst>
          </p:cNvPr>
          <p:cNvSpPr txBox="1">
            <a:spLocks/>
          </p:cNvSpPr>
          <p:nvPr/>
        </p:nvSpPr>
        <p:spPr>
          <a:xfrm>
            <a:off x="371060" y="503084"/>
            <a:ext cx="5724940" cy="4317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4.5 Inspecting </a:t>
            </a:r>
            <a:r>
              <a:rPr lang="en-US" alt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</a:t>
            </a:r>
            <a:endParaRPr lang="ko-KR" altLang="en-US" sz="1100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3A97511B-F722-0186-D64B-74FA97C63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8" y="1666875"/>
            <a:ext cx="1170622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6231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7">
            <a:extLst>
              <a:ext uri="{FF2B5EF4-FFF2-40B4-BE49-F238E27FC236}">
                <a16:creationId xmlns:a16="http://schemas.microsoft.com/office/drawing/2014/main" id="{63E41559-51AA-5E43-D426-454C8C45A693}"/>
              </a:ext>
            </a:extLst>
          </p:cNvPr>
          <p:cNvSpPr txBox="1">
            <a:spLocks/>
          </p:cNvSpPr>
          <p:nvPr/>
        </p:nvSpPr>
        <p:spPr>
          <a:xfrm>
            <a:off x="371060" y="503084"/>
            <a:ext cx="5724940" cy="4317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4.5 Inspecting </a:t>
            </a:r>
            <a:r>
              <a:rPr lang="en-US" alt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ViT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attention map</a:t>
            </a:r>
            <a:endParaRPr lang="ko-KR" altLang="en-US" sz="1100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8250C3C6-EA37-A9EF-00E9-EE20DB0FB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722" y="315099"/>
            <a:ext cx="3750836" cy="622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19218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7">
            <a:extLst>
              <a:ext uri="{FF2B5EF4-FFF2-40B4-BE49-F238E27FC236}">
                <a16:creationId xmlns:a16="http://schemas.microsoft.com/office/drawing/2014/main" id="{63E41559-51AA-5E43-D426-454C8C45A693}"/>
              </a:ext>
            </a:extLst>
          </p:cNvPr>
          <p:cNvSpPr txBox="1">
            <a:spLocks/>
          </p:cNvSpPr>
          <p:nvPr/>
        </p:nvSpPr>
        <p:spPr>
          <a:xfrm>
            <a:off x="371060" y="503084"/>
            <a:ext cx="5724940" cy="4317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4.6 Self supervision learning</a:t>
            </a:r>
            <a:endParaRPr lang="ko-KR" alt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D27092-F6D4-2AD8-22E5-0F079B7BE548}"/>
              </a:ext>
            </a:extLst>
          </p:cNvPr>
          <p:cNvSpPr txBox="1"/>
          <p:nvPr/>
        </p:nvSpPr>
        <p:spPr>
          <a:xfrm>
            <a:off x="621262" y="1532555"/>
            <a:ext cx="10694438" cy="25328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NLP Task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에서 수행되는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Self-supervision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학습 방법을 시도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-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BERT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Input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을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Masking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후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Masking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한 단어를 올바르게 예측하도록 학습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(Self-Supervised Learning)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- </a:t>
            </a:r>
            <a:r>
              <a:rPr lang="en-US" altLang="ko-KR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ViT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에서는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input patch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하나를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masking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후 이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patch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를 예측하도록 학습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Vision Self-Supervision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결과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-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ViT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-B/16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모델은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79.9 %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정확도를 보이지만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Supervised Learning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방식보다는 낮음</a:t>
            </a:r>
          </a:p>
        </p:txBody>
      </p:sp>
    </p:spTree>
    <p:extLst>
      <p:ext uri="{BB962C8B-B14F-4D97-AF65-F5344CB8AC3E}">
        <p14:creationId xmlns:p14="http://schemas.microsoft.com/office/powerpoint/2010/main" val="3953909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>
            <a:extLst>
              <a:ext uri="{FF2B5EF4-FFF2-40B4-BE49-F238E27FC236}">
                <a16:creationId xmlns:a16="http://schemas.microsoft.com/office/drawing/2014/main" id="{A37E0EA1-0FB9-1FB7-D048-1862B1215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Conclusion</a:t>
            </a:r>
            <a:endParaRPr lang="ko-Kore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60316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>
            <a:extLst>
              <a:ext uri="{FF2B5EF4-FFF2-40B4-BE49-F238E27FC236}">
                <a16:creationId xmlns:a16="http://schemas.microsoft.com/office/drawing/2014/main" id="{A37E0EA1-0FB9-1FB7-D048-1862B1215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217"/>
            <a:ext cx="10515600" cy="467801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Conclusion: </a:t>
            </a:r>
            <a:b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1. “Image-specific Inductive Bias” </a:t>
            </a:r>
            <a: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가 없는</a:t>
            </a: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Self-Attention</a:t>
            </a:r>
            <a: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적용</a:t>
            </a:r>
            <a:b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2. Large Dataset (JFT-300M)</a:t>
            </a:r>
            <a: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에서 정확도가 높음</a:t>
            </a: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사전 학습 비용이 상대적으로 저렴</a:t>
            </a:r>
            <a:b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b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2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Future works: </a:t>
            </a:r>
            <a:b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1. Detection</a:t>
            </a:r>
            <a: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and</a:t>
            </a:r>
            <a: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Segmentation </a:t>
            </a:r>
            <a:b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2. Self-Supervised Learning</a:t>
            </a:r>
            <a:b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3. Scaling</a:t>
            </a:r>
            <a: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으로</a:t>
            </a: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추가적인 성능 향상 기대</a:t>
            </a:r>
            <a:endParaRPr lang="ko-Kore-KR" altLang="en-US" sz="1800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6574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0F64F56-81F6-5D43-A3F1-FF85415477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0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63A7D5-4027-9248-948A-3ACA431DAD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9629" t="36852" r="26852" b="33334"/>
          <a:stretch/>
        </p:blipFill>
        <p:spPr>
          <a:xfrm>
            <a:off x="4938151" y="2788650"/>
            <a:ext cx="2315698" cy="15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691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7">
            <a:extLst>
              <a:ext uri="{FF2B5EF4-FFF2-40B4-BE49-F238E27FC236}">
                <a16:creationId xmlns:a16="http://schemas.microsoft.com/office/drawing/2014/main" id="{A37E0EA1-0FB9-1FB7-D048-1862B1215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</a:t>
            </a:r>
            <a:endParaRPr lang="ko-Kore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645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05671D-2989-37AB-5E95-245D32C09CD2}"/>
              </a:ext>
            </a:extLst>
          </p:cNvPr>
          <p:cNvSpPr txBox="1"/>
          <p:nvPr/>
        </p:nvSpPr>
        <p:spPr>
          <a:xfrm>
            <a:off x="891208" y="713597"/>
            <a:ext cx="10409583" cy="1667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Transformer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는 자연어 처리에서 큰 성공을 거둠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따라서 이미지 처리 분야에도 이를 적용해 보려 함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이전의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Computer Vison Task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에서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Self Attention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메커니즘을 시도하였으나 한계가 있었음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따라서 기존의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Transformer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구조를 최대한 그대로 적용하려고 함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7566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05671D-2989-37AB-5E95-245D32C09CD2}"/>
              </a:ext>
            </a:extLst>
          </p:cNvPr>
          <p:cNvSpPr txBox="1"/>
          <p:nvPr/>
        </p:nvSpPr>
        <p:spPr>
          <a:xfrm>
            <a:off x="891208" y="720222"/>
            <a:ext cx="10409583" cy="1851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4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Transformer </a:t>
            </a:r>
            <a:r>
              <a:rPr lang="ko-KR" altLang="en-US" sz="20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의 장점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계산 효율성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(Efficiency)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및 확장성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(Scalability) </a:t>
            </a:r>
            <a:b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100B Parameter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도 학습 가능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데이터셋이 커져도  모델을 크게 하면 되고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Saturation(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포화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)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되지 않음</a:t>
            </a:r>
          </a:p>
        </p:txBody>
      </p:sp>
    </p:spTree>
    <p:extLst>
      <p:ext uri="{BB962C8B-B14F-4D97-AF65-F5344CB8AC3E}">
        <p14:creationId xmlns:p14="http://schemas.microsoft.com/office/powerpoint/2010/main" val="2371849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853F23-13AA-9235-BDD9-662776B19A10}"/>
              </a:ext>
            </a:extLst>
          </p:cNvPr>
          <p:cNvSpPr txBox="1"/>
          <p:nvPr/>
        </p:nvSpPr>
        <p:spPr>
          <a:xfrm>
            <a:off x="891208" y="435652"/>
            <a:ext cx="10409583" cy="2408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4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Vision Transformer</a:t>
            </a:r>
            <a:r>
              <a:rPr lang="ko-KR" altLang="en-US" sz="24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0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학습</a:t>
            </a:r>
            <a:endParaRPr lang="en-US" altLang="ko-KR" sz="2400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이미지를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Patch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로 분할 후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Sequence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로 입력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NLP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에서 단어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(Word)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가  입력되는 방식과 동일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 ( ∵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"IMAGE IS WORTH 16X16 WORDS")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Supervised Learning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방식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35094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05671D-2989-37AB-5E95-245D32C09CD2}"/>
              </a:ext>
            </a:extLst>
          </p:cNvPr>
          <p:cNvSpPr txBox="1"/>
          <p:nvPr/>
        </p:nvSpPr>
        <p:spPr>
          <a:xfrm>
            <a:off x="891208" y="466394"/>
            <a:ext cx="10409583" cy="2962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4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Vision Transformer </a:t>
            </a:r>
            <a:r>
              <a:rPr lang="ko-KR" altLang="en-US" sz="20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의 특징</a:t>
            </a:r>
            <a:endParaRPr lang="en-US" altLang="ko-KR" sz="2000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ImageNet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와 같은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Mid-sized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데이터셋으로 학습 시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</a:t>
            </a:r>
            <a:r>
              <a:rPr lang="en-US" altLang="ko-KR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ResNet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보다 낮은 성능을 보임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JFT-300M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사전 학습 후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Transfer Learning → CNN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보다 좋은 성능 달성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(SOTA)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u="sng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Inductive bias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가 없으므로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CNN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의 특성인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locality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와 </a:t>
            </a:r>
            <a:r>
              <a:rPr lang="en-US" altLang="ko-KR" u="sng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Translation Equivariance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이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없음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따라서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Robustness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는 높지만 많은 데이터를 사용하여 학습해야 함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.</a:t>
            </a:r>
            <a:endParaRPr lang="ko-KR" altLang="en-US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379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666B941-E37C-67E1-E80C-2D25BA808B83}"/>
              </a:ext>
            </a:extLst>
          </p:cNvPr>
          <p:cNvSpPr txBox="1"/>
          <p:nvPr/>
        </p:nvSpPr>
        <p:spPr>
          <a:xfrm>
            <a:off x="1086081" y="2589729"/>
            <a:ext cx="10409583" cy="2959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4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Inductive</a:t>
            </a:r>
            <a:r>
              <a:rPr lang="ko-KR" altLang="en-US" sz="24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Bias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만나지 못한 상황을 해결하기 위해 사용하는 가정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일반적으로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학습 대상의 특징을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inductive bias 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로 사용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CNN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의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inductive bias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Locality of pixel dependencies (</a:t>
            </a:r>
            <a:r>
              <a:rPr lang="ko-KR" altLang="en-US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픽셀끼리만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 연관성을 가짐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), 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RNN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의 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inductive bias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Sequentiality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순차성</a:t>
            </a: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17F7BA1-9716-0638-F33B-D42772F5A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563" y="468630"/>
            <a:ext cx="8296275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478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666B941-E37C-67E1-E80C-2D25BA808B83}"/>
              </a:ext>
            </a:extLst>
          </p:cNvPr>
          <p:cNvSpPr txBox="1"/>
          <p:nvPr/>
        </p:nvSpPr>
        <p:spPr>
          <a:xfrm>
            <a:off x="695738" y="2632920"/>
            <a:ext cx="10409583" cy="1851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4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Translation Equivariance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이미지에서 객체의 위치가 달라져도 같다고 분류하는 것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	CNN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은 </a:t>
            </a:r>
            <a:r>
              <a:rPr lang="en-US" altLang="ko-KR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maxpooling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과 </a:t>
            </a:r>
            <a:r>
              <a:rPr lang="en-US" altLang="ko-KR" dirty="0" err="1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softmax</a:t>
            </a:r>
            <a:r>
              <a:rPr lang="ko-KR" altLang="en-US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의 사용으로 인해 </a:t>
            </a:r>
            <a:r>
              <a:rPr lang="en-US" altLang="ko-KR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Translation Equivariance </a:t>
            </a:r>
            <a:r>
              <a:rPr lang="ko-KR" altLang="en-US" sz="18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를 가짐</a:t>
            </a:r>
            <a:endParaRPr lang="en-US" altLang="ko-KR" dirty="0">
              <a:latin typeface="Times New Roman" panose="02020603050405020304" pitchFamily="18" charset="0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ABC2254-7242-0F27-BBE2-3AC80B8287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233"/>
          <a:stretch/>
        </p:blipFill>
        <p:spPr bwMode="auto">
          <a:xfrm>
            <a:off x="2881185" y="940904"/>
            <a:ext cx="6429630" cy="1636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155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943</Words>
  <Application>Microsoft Office PowerPoint</Application>
  <PresentationFormat>Widescreen</PresentationFormat>
  <Paragraphs>128</Paragraphs>
  <Slides>28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맑은 고딕</vt:lpstr>
      <vt:lpstr>Noto Sans KR</vt:lpstr>
      <vt:lpstr>Arial</vt:lpstr>
      <vt:lpstr>Calibri</vt:lpstr>
      <vt:lpstr>Times New Roman</vt:lpstr>
      <vt:lpstr>Office Theme</vt:lpstr>
      <vt:lpstr>PowerPoint Presentation</vt:lpstr>
      <vt:lpstr>Contents</vt:lpstr>
      <vt:lpstr>1.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3. 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 Experiments</vt:lpstr>
      <vt:lpstr>4.1 Experiment setup</vt:lpstr>
      <vt:lpstr>PowerPoint Presentation</vt:lpstr>
      <vt:lpstr>4.2 Comparison to state of the 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5. Conclusion</vt:lpstr>
      <vt:lpstr>Conclusion:  1. “Image-specific Inductive Bias” 가 없는 Self-Attention 적용 2. Large Dataset (JFT-300M)에서 정확도가 높음, 사전 학습 비용이 상대적으로 저렴  Future works:  1. Detection and Segmentation  2. Self-Supervised Learning 3. Scaling으로 추가적인 성능 향상 기대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문학준</dc:creator>
  <cp:lastModifiedBy>문학준</cp:lastModifiedBy>
  <cp:revision>6</cp:revision>
  <dcterms:created xsi:type="dcterms:W3CDTF">2023-03-18T01:05:10Z</dcterms:created>
  <dcterms:modified xsi:type="dcterms:W3CDTF">2023-03-18T09:37:35Z</dcterms:modified>
</cp:coreProperties>
</file>

<file path=docProps/thumbnail.jpeg>
</file>